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</p:sldIdLst>
  <p:sldSz cx="43891200" cy="32918400"/>
  <p:notesSz cx="6858000" cy="91440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C37"/>
    <a:srgbClr val="EBF2DF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10" autoAdjust="0"/>
    <p:restoredTop sz="50000" autoAdjust="0"/>
  </p:normalViewPr>
  <p:slideViewPr>
    <p:cSldViewPr>
      <p:cViewPr varScale="1">
        <p:scale>
          <a:sx n="18" d="100"/>
          <a:sy n="18" d="100"/>
        </p:scale>
        <p:origin x="1546" y="115"/>
      </p:cViewPr>
      <p:guideLst>
        <p:guide orient="horz" pos="10368"/>
        <p:guide pos="1382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EA9A-37A9-48AB-B3C1-DBCDC4B264FB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82F-5447-4FC4-AFCE-5F7174C58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1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EA9A-37A9-48AB-B3C1-DBCDC4B264FB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82F-5447-4FC4-AFCE-5F7174C58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1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EA9A-37A9-48AB-B3C1-DBCDC4B264FB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82F-5447-4FC4-AFCE-5F7174C58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36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EA9A-37A9-48AB-B3C1-DBCDC4B264FB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82F-5447-4FC4-AFCE-5F7174C58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3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3952226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EA9A-37A9-48AB-B3C1-DBCDC4B264FB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82F-5447-4FC4-AFCE-5F7174C58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01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4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4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EA9A-37A9-48AB-B3C1-DBCDC4B264FB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82F-5447-4FC4-AFCE-5F7174C58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0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3" y="7368543"/>
            <a:ext cx="19392903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3" y="10439401"/>
            <a:ext cx="19392903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368543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0439401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EA9A-37A9-48AB-B3C1-DBCDC4B264FB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82F-5447-4FC4-AFCE-5F7174C58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50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EA9A-37A9-48AB-B3C1-DBCDC4B264FB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82F-5447-4FC4-AFCE-5F7174C58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53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EA9A-37A9-48AB-B3C1-DBCDC4B264FB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82F-5447-4FC4-AFCE-5F7174C58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23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6" y="1310640"/>
            <a:ext cx="14439903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4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6" y="6888484"/>
            <a:ext cx="14439903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EA9A-37A9-48AB-B3C1-DBCDC4B264FB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82F-5447-4FC4-AFCE-5F7174C58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44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3042881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5763223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EA9A-37A9-48AB-B3C1-DBCDC4B264FB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82F-5447-4FC4-AFCE-5F7174C58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36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4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CEA9A-37A9-48AB-B3C1-DBCDC4B264FB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82F-5447-4FC4-AFCE-5F7174C58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0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0"/>
            <a:ext cx="43891200" cy="5105400"/>
          </a:xfrm>
          <a:prstGeom prst="rect">
            <a:avLst/>
          </a:prstGeom>
          <a:solidFill>
            <a:srgbClr val="EBF2D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371600" y="-159603"/>
            <a:ext cx="38404800" cy="550920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/>
              <a:t>GEOSPATIAL MAPPING AND ANALYSIS OF WATER DEMAND,ABSTRACTION AND WATER YIELD OF THE TANO RIVER </a:t>
            </a:r>
            <a:r>
              <a:rPr lang="en-US" sz="8000" b="1" dirty="0" smtClean="0"/>
              <a:t>BASIN,GHANA</a:t>
            </a:r>
            <a:endParaRPr lang="en-US" sz="8000" b="1" dirty="0"/>
          </a:p>
          <a:p>
            <a:pPr algn="ctr"/>
            <a:r>
              <a:rPr lang="en-US" sz="6000" b="1" dirty="0"/>
              <a:t>Bernard Michael Akwasi Poku </a:t>
            </a:r>
            <a:r>
              <a:rPr lang="en-US" sz="6000" b="1" dirty="0" smtClean="0"/>
              <a:t>Otchere, </a:t>
            </a:r>
            <a:r>
              <a:rPr lang="en-US" sz="6000" b="1" dirty="0"/>
              <a:t>Eric Ofosu-Antwi, Martin Domfeh, Evelyn Twumasiwaa Arthur, Ransford Wusah-Bakuri, Amoah Theophilus, Saeed Ibn Idris Kofi Yeboah, Anna Amankwah Minkah, Samuel Akowuah Okyere, Romeo Tweneboah </a:t>
            </a:r>
            <a:r>
              <a:rPr lang="en-US" sz="6000" b="1" dirty="0" smtClean="0"/>
              <a:t>Koduah</a:t>
            </a:r>
            <a:endParaRPr lang="en-US" sz="6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5646399" y="5134356"/>
            <a:ext cx="12496800" cy="830997"/>
          </a:xfrm>
          <a:prstGeom prst="rect">
            <a:avLst/>
          </a:prstGeom>
          <a:solidFill>
            <a:srgbClr val="265C3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RESULTS/DISCUSSION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5105400"/>
            <a:ext cx="43891200" cy="0"/>
          </a:xfrm>
          <a:prstGeom prst="line">
            <a:avLst/>
          </a:prstGeom>
          <a:ln w="508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260800" y="5105400"/>
            <a:ext cx="0" cy="27813000"/>
          </a:xfrm>
          <a:prstGeom prst="line">
            <a:avLst/>
          </a:prstGeom>
          <a:ln w="508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4528800" y="5105400"/>
            <a:ext cx="0" cy="27813000"/>
          </a:xfrm>
          <a:prstGeom prst="line">
            <a:avLst/>
          </a:prstGeom>
          <a:ln w="508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94870" y="5134356"/>
            <a:ext cx="12446000" cy="830997"/>
          </a:xfrm>
          <a:prstGeom prst="rect">
            <a:avLst/>
          </a:prstGeom>
          <a:solidFill>
            <a:srgbClr val="265C3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5670" y="6124956"/>
            <a:ext cx="12395200" cy="907940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lIns="274320" tIns="182880" rIns="182880" bIns="274320" rtlCol="0">
            <a:spAutoFit/>
          </a:bodyPr>
          <a:lstStyle/>
          <a:p>
            <a:r>
              <a:rPr lang="en-US" sz="4000" b="1" dirty="0"/>
              <a:t> </a:t>
            </a:r>
          </a:p>
          <a:p>
            <a:pPr marL="571500" indent="-571500">
              <a:buFont typeface="Arial"/>
              <a:buChar char="•"/>
            </a:pPr>
            <a:r>
              <a:rPr lang="en-US" sz="4000" b="1" dirty="0" smtClean="0"/>
              <a:t>In Ghana, River basins are critical sources of water for various competing users</a:t>
            </a:r>
          </a:p>
          <a:p>
            <a:pPr marL="571500" indent="-571500">
              <a:buFont typeface="Arial"/>
              <a:buChar char="•"/>
            </a:pPr>
            <a:r>
              <a:rPr lang="en-US" sz="4000" b="1" dirty="0" smtClean="0"/>
              <a:t>The Tano River Basin is one of the most exploited and water stressed basins in Ghana (WRC,2017).</a:t>
            </a:r>
          </a:p>
          <a:p>
            <a:pPr marL="571500" indent="-571500">
              <a:buFont typeface="Arial"/>
              <a:buChar char="•"/>
            </a:pPr>
            <a:endParaRPr lang="en-US" sz="4000" b="1" dirty="0"/>
          </a:p>
          <a:p>
            <a:r>
              <a:rPr lang="en-US" sz="4000" b="1" dirty="0"/>
              <a:t>     </a:t>
            </a:r>
            <a:r>
              <a:rPr lang="en-US" sz="4000" b="1" dirty="0" smtClean="0"/>
              <a:t>OBJECTIVE</a:t>
            </a:r>
            <a:endParaRPr lang="en-US" sz="4000" b="1" dirty="0" smtClean="0"/>
          </a:p>
          <a:p>
            <a:r>
              <a:rPr lang="en-US" sz="4000" b="1" dirty="0" smtClean="0"/>
              <a:t>To </a:t>
            </a:r>
            <a:r>
              <a:rPr lang="en-US" sz="4000" b="1" dirty="0"/>
              <a:t>comprehensively assess and geospatially analyze surface water dynamics, including demand, consumption, withdrawal, and availability in the Tano River Basin of Ghana (TRB). </a:t>
            </a:r>
            <a:endParaRPr lang="en-US" sz="4000" b="1" dirty="0" smtClean="0"/>
          </a:p>
          <a:p>
            <a:endParaRPr lang="en-US" sz="4000" b="1" dirty="0"/>
          </a:p>
          <a:p>
            <a:endParaRPr lang="en-US" sz="4000" b="1" dirty="0" smtClean="0"/>
          </a:p>
          <a:p>
            <a:endParaRPr lang="en-US" sz="4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13013" y="13641693"/>
            <a:ext cx="12446000" cy="830997"/>
          </a:xfrm>
          <a:prstGeom prst="rect">
            <a:avLst/>
          </a:prstGeom>
          <a:solidFill>
            <a:srgbClr val="265C3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697200" y="6719116"/>
            <a:ext cx="12395200" cy="101566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lIns="274320" tIns="182880" rIns="182880" bIns="274320" rtlCol="0">
            <a:spAutoFit/>
          </a:bodyPr>
          <a:lstStyle/>
          <a:p>
            <a:pPr marL="571500" indent="-571500">
              <a:buFont typeface="Arial"/>
              <a:buChar char="•"/>
            </a:pPr>
            <a:endParaRPr lang="en-US" sz="36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30449623" y="16599694"/>
            <a:ext cx="12446000" cy="830997"/>
          </a:xfrm>
          <a:prstGeom prst="rect">
            <a:avLst/>
          </a:prstGeom>
          <a:solidFill>
            <a:srgbClr val="265C3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511309" y="17768114"/>
            <a:ext cx="12395200" cy="1400383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lIns="274320" tIns="182880" rIns="182880" bIns="274320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b="1" dirty="0"/>
              <a:t>The total water abstraction and demand (domestic, industrial and agriculture uses) for the current year were estimated as 210 Mm3  and 269 Mm3  respectively.</a:t>
            </a:r>
          </a:p>
          <a:p>
            <a:pPr marL="571500" indent="-571500">
              <a:buFont typeface="Arial"/>
              <a:buChar char="•"/>
            </a:pPr>
            <a:endParaRPr lang="en-US" sz="4000" b="1" dirty="0"/>
          </a:p>
          <a:p>
            <a:pPr marL="571500" indent="-571500">
              <a:buFont typeface="Arial"/>
              <a:buChar char="•"/>
            </a:pPr>
            <a:r>
              <a:rPr lang="en-US" sz="4000" b="1" dirty="0"/>
              <a:t>Projected domestic water demand is set to increase: 80.23 million cubic meters by 2030, 136.01 million cubic meters by 2053, and 150.35 million cubic meters by 2063.</a:t>
            </a:r>
          </a:p>
          <a:p>
            <a:pPr marL="571500" indent="-571500">
              <a:buFont typeface="Arial"/>
              <a:buChar char="•"/>
            </a:pPr>
            <a:endParaRPr lang="en-US" sz="4000" b="1" dirty="0"/>
          </a:p>
          <a:p>
            <a:pPr marL="571500" indent="-571500">
              <a:buFont typeface="Arial"/>
              <a:buChar char="•"/>
            </a:pPr>
            <a:r>
              <a:rPr lang="en-US" sz="4000" b="1" dirty="0"/>
              <a:t>Temperature will significantly influence domestic water demand in 2030, 2053, and 2063, under both RCP 4.5 and RCP 8.5 scenario.</a:t>
            </a:r>
          </a:p>
          <a:p>
            <a:pPr marL="571500" indent="-571500">
              <a:buFont typeface="Arial"/>
              <a:buChar char="•"/>
            </a:pPr>
            <a:endParaRPr lang="en-US" sz="4000" b="1" dirty="0"/>
          </a:p>
          <a:p>
            <a:pPr marL="571500" indent="-571500">
              <a:buFont typeface="Arial"/>
              <a:buChar char="•"/>
            </a:pPr>
            <a:r>
              <a:rPr lang="en-US" sz="4000" b="1" dirty="0"/>
              <a:t>SWAT model estimated 5 billion cubic meters/year water yield across 33 sub-basins in Tano River Basin, with R² values of 0.65 (calibration) and 0.60 (validation).</a:t>
            </a:r>
          </a:p>
          <a:p>
            <a:pPr marL="571500" indent="-571500">
              <a:buFont typeface="Arial"/>
              <a:buChar char="•"/>
            </a:pPr>
            <a:endParaRPr lang="en-US" sz="4000" b="1" dirty="0"/>
          </a:p>
          <a:p>
            <a:pPr marL="571500" indent="-571500">
              <a:buFont typeface="Arial"/>
              <a:buChar char="•"/>
            </a:pPr>
            <a:r>
              <a:rPr lang="en-US" sz="4000" b="1" dirty="0"/>
              <a:t>Water stress assessment shows 42% "Moderate Stress," 40% "High Stress," 4% "Very Low Stress," and 15% "Low Stress."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4115129"/>
            <a:ext cx="9262809" cy="1070072"/>
          </a:xfrm>
          <a:prstGeom prst="rect">
            <a:avLst/>
          </a:prstGeom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341E1C62-BF82-4F28-8429-27EDA2B43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9098" y="89735"/>
            <a:ext cx="4336032" cy="135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19CBDB7-24FF-4EA6-B7ED-617BFA1CBF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120" b="30049"/>
          <a:stretch/>
        </p:blipFill>
        <p:spPr>
          <a:xfrm>
            <a:off x="36349308" y="31771948"/>
            <a:ext cx="7340600" cy="12576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92778" y="23752218"/>
            <a:ext cx="14433989" cy="86756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28368" y="6039243"/>
            <a:ext cx="13403945" cy="10497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70996" y="16791658"/>
            <a:ext cx="13201021" cy="655533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9503186" y="5241977"/>
            <a:ext cx="12496800" cy="830997"/>
          </a:xfrm>
          <a:prstGeom prst="rect">
            <a:avLst/>
          </a:prstGeom>
          <a:solidFill>
            <a:srgbClr val="265C3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RESULTS/DISCUSSION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18256" y="22863439"/>
                <a:ext cx="7217819" cy="10376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35990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𝑫𝒐𝒎𝒆𝒔𝒕𝒊𝒄</m:t>
                      </m:r>
                      <m:r>
                        <a:rPr kumimoji="0" lang="en-US" sz="36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kumimoji="0" lang="en-US" sz="36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𝑫𝒆𝒎𝒂𝒏𝒅</m:t>
                      </m:r>
                      <m:r>
                        <a:rPr kumimoji="0" lang="en-US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𝑃𝑜𝑝𝑢𝑙𝑎𝑡𝑖𝑜𝑛</m:t>
                          </m:r>
                          <m: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× </m:t>
                          </m:r>
                          <m: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𝑃𝑒𝑟𝑐𝑎𝑝𝑖𝑡𝑎</m:t>
                          </m:r>
                          <m: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× 365</m:t>
                          </m:r>
                        </m:num>
                        <m:den>
                          <m: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marL="0" marR="0" lvl="0" indent="0" defTabSz="35990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marL="0" marR="0" lvl="0" indent="0" defTabSz="35990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𝑰𝒏𝒅𝒖𝒔𝒕𝒓𝒊𝒂𝒍</m:t>
                      </m:r>
                      <m:r>
                        <a:rPr kumimoji="0" lang="en-US" sz="36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36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𝒘𝒂𝒕𝒆𝒓</m:t>
                      </m:r>
                      <m:r>
                        <a:rPr kumimoji="0" lang="en-US" sz="36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36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𝒅𝒆𝒎𝒂𝒏𝒅</m:t>
                      </m:r>
                      <m:r>
                        <a:rPr kumimoji="0" lang="en-US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311</m:t>
                          </m:r>
                          <m: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kumimoji="0" lang="en-US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0.34 </m:t>
                          </m:r>
                          <m: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𝐷𝑜𝑚𝑒𝑠𝑡𝑖𝑐</m:t>
                          </m:r>
                          <m: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𝐷𝑒𝑚𝑎𝑛𝑑</m:t>
                          </m:r>
                        </m:num>
                        <m:den>
                          <m: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365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marL="0" marR="0" lvl="0" indent="0" defTabSz="35990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marL="0" marR="0" lvl="0" indent="0" defTabSz="35990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 panose="020B0602020104020603" pitchFamily="34" charset="0"/>
                  </a:rPr>
                  <a:t>Where, A = average proportion of industrial economic activities in a district,(6.4%).</a:t>
                </a:r>
              </a:p>
              <a:p>
                <a:pPr marL="0" marR="0" lvl="0" indent="0" defTabSz="35990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0"/>
                </a:endParaRPr>
              </a:p>
              <a:p>
                <a:pPr marL="0" marR="0" lvl="0" indent="0" defTabSz="35990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3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R</m:t>
                      </m:r>
                      <m:r>
                        <a:rPr kumimoji="0" lang="en-US" sz="3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3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36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36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a:rPr kumimoji="0" lang="en-US" sz="36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2021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36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dj</m:t>
                              </m:r>
                            </m:sub>
                          </m:sSub>
                          <m: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3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36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a:rPr kumimoji="0" lang="en-US" sz="36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2010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36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</m:sub>
                          </m:sSub>
                          <m:r>
                            <a:rPr kumimoji="0" lang="en-US" sz="36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)/</m:t>
                          </m:r>
                          <m:sSub>
                            <m:sSubPr>
                              <m:ctrlPr>
                                <a:rPr kumimoji="0" lang="en-US" sz="3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36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a:rPr kumimoji="0" lang="en-US" sz="36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2010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36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kumimoji="0" lang="en-US" sz="36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0"/>
                </a:endParaRPr>
              </a:p>
              <a:p>
                <a:pPr marL="0" marR="0" lvl="0" indent="0" defTabSz="35990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marL="0" marR="0" lvl="0" indent="0" defTabSz="35990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0"/>
                </a:endParaRPr>
              </a:p>
              <a:p>
                <a:pPr marL="0" marR="0" lvl="0" indent="0" defTabSz="35990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36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36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  <m:r>
                            <a:rPr kumimoji="0" lang="en-US" sz="36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</m:sSub>
                      <m:r>
                        <a:rPr kumimoji="0" lang="en-US" sz="3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f>
                        <m:fPr>
                          <m:ctrlP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US" sz="36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R</m:t>
                          </m:r>
                        </m:num>
                        <m:den>
                          <m:r>
                            <a:rPr kumimoji="0" lang="en-US" sz="36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den>
                      </m:f>
                      <m:r>
                        <a:rPr kumimoji="0" lang="en-US" sz="3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b>
                        <m:sSubPr>
                          <m:ctrlP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36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36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sub>
                      </m:sSub>
                      <m:r>
                        <a:rPr kumimoji="0" lang="en-US" sz="3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kumimoji="0" lang="en-US" sz="36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</m:oMath>
                  </m:oMathPara>
                </a14:m>
                <a:endPara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marL="0" marR="0" lvl="0" indent="0" defTabSz="35990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56" y="22863439"/>
                <a:ext cx="7217819" cy="10376046"/>
              </a:xfrm>
              <a:prstGeom prst="rect">
                <a:avLst/>
              </a:prstGeom>
              <a:blipFill>
                <a:blip r:embed="rId8"/>
                <a:stretch>
                  <a:fillRect l="-2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249912" y="6719115"/>
            <a:ext cx="14783734" cy="94352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100" y="14555209"/>
            <a:ext cx="6406696" cy="80063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76363" y="14936046"/>
            <a:ext cx="7584924" cy="7025860"/>
          </a:xfrm>
          <a:prstGeom prst="rect">
            <a:avLst/>
          </a:prstGeom>
        </p:spPr>
      </p:pic>
      <p:pic>
        <p:nvPicPr>
          <p:cNvPr id="50" name="Content Placeholder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732" y="23136462"/>
            <a:ext cx="7462961" cy="887645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9582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b534a5e-1222-4db9-a6da-47c142019016">RUP43XDAYXKA-2-4395</_dlc_DocId>
    <_dlc_DocIdUrl xmlns="db534a5e-1222-4db9-a6da-47c142019016">
      <Url>https://staffnet.library.utah.edu/personal/u0031319/_layouts/DocIdRedir.aspx?ID=RUP43XDAYXKA-2-4395</Url>
      <Description>RUP43XDAYXKA-2-4395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8492E96F6ACC44BBBEB5EFA434EED1" ma:contentTypeVersion="1" ma:contentTypeDescription="Create a new document." ma:contentTypeScope="" ma:versionID="cf296b60bf990032323d1c6d41ae543b">
  <xsd:schema xmlns:xsd="http://www.w3.org/2001/XMLSchema" xmlns:xs="http://www.w3.org/2001/XMLSchema" xmlns:p="http://schemas.microsoft.com/office/2006/metadata/properties" xmlns:ns2="db534a5e-1222-4db9-a6da-47c142019016" targetNamespace="http://schemas.microsoft.com/office/2006/metadata/properties" ma:root="true" ma:fieldsID="491b76b6be48514c30ba3200299e7b7f" ns2:_="">
    <xsd:import namespace="db534a5e-1222-4db9-a6da-47c14201901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534a5e-1222-4db9-a6da-47c14201901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07C3C16-BC59-4883-ABE4-0911E3FE1B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8DB492-5879-4998-90FC-E865BEF428C1}">
  <ds:schemaRefs>
    <ds:schemaRef ds:uri="http://schemas.microsoft.com/office/2006/documentManagement/types"/>
    <ds:schemaRef ds:uri="http://purl.org/dc/elements/1.1/"/>
    <ds:schemaRef ds:uri="db534a5e-1222-4db9-a6da-47c142019016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81FD53D-2ABA-4B69-925F-BDB723FA0A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534a5e-1222-4db9-a6da-47c1420190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CA62BF48-A576-4D85-A587-1744F931CE2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276</Words>
  <Application>Microsoft Office PowerPoint</Application>
  <PresentationFormat>Custom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 Math</vt:lpstr>
      <vt:lpstr>Times New Roman</vt:lpstr>
      <vt:lpstr>Tw Cen MT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Daureen Nesdill</dc:creator>
  <cp:lastModifiedBy>User</cp:lastModifiedBy>
  <cp:revision>81</cp:revision>
  <cp:lastPrinted>2012-09-24T20:01:25Z</cp:lastPrinted>
  <dcterms:created xsi:type="dcterms:W3CDTF">2012-09-24T21:07:13Z</dcterms:created>
  <dcterms:modified xsi:type="dcterms:W3CDTF">2024-06-18T21:49:45Z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a5f5662c-f3dc-4072-b087-e23b30a21571</vt:lpwstr>
  </property>
  <property fmtid="{D5CDD505-2E9C-101B-9397-08002B2CF9AE}" pid="3" name="ContentTypeId">
    <vt:lpwstr>0x010100198492E96F6ACC44BBBEB5EFA434EED1</vt:lpwstr>
  </property>
</Properties>
</file>